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10"/>
  </p:notesMasterIdLst>
  <p:sldIdLst>
    <p:sldId id="256" r:id="rId2"/>
    <p:sldId id="352" r:id="rId3"/>
    <p:sldId id="353" r:id="rId4"/>
    <p:sldId id="354" r:id="rId5"/>
    <p:sldId id="355" r:id="rId6"/>
    <p:sldId id="356" r:id="rId7"/>
    <p:sldId id="357" r:id="rId8"/>
    <p:sldId id="34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>
        <p:scale>
          <a:sx n="55" d="100"/>
          <a:sy n="55" d="100"/>
        </p:scale>
        <p:origin x="-180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9C81C-429A-4660-8A08-BAC2095E4459}" type="datetimeFigureOut">
              <a:rPr lang="en-US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DAA0DD-CA63-4319-B945-44A8A8816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4A4CAE77-B8B1-49B7-9986-23DC29B73BCB}" type="datetime1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9E3B3A6-35C4-4A4A-A93B-FEA2E3D834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60A15E1-6517-4DF2-87C5-84BAA2B375B7}" type="datetime1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3F6D62-F023-421D-8A7E-B561A86F0A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C1599A8-CEA0-4EA6-AEBF-68186F8EDCBB}" type="datetime1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FFF1EA8-75B9-4BFE-A5B1-639BA1B4E4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A26468A-707D-43B7-A2A2-6F6E66C6416E}" type="datetime1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E88FBAD-9DA8-472F-839A-428AD1F4DE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86442F78-5EBF-4453-A097-83F2C8DFCA84}" type="datetime1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30ECD9A4-5F66-4780-BB8E-330017FFA7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7E1BEA8-81AC-4EAA-9B8B-C356D39A598C}" type="datetime1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51FE8A84-AF12-4731-A1E2-EE3C3AE8E1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F274DF4-1E11-4BE5-94EE-68DC7FD66A04}" type="datetime1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7E74873D-DF26-421D-BB7D-2443FD85D7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305D4A-26BC-4003-A6BB-1FE483E62D74}" type="datetime1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17256AB-E1A6-415D-9F21-A517C3C15B98}" type="datetime1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31C3804-7DB4-49F8-98C7-D17834D2E2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A526942A-22AA-43F1-BB1B-25EDD8605733}" type="datetime1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C23F445-A553-4D3F-BF04-A18E2120C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44528B13-61B8-4B34-AE66-FAA20D62E9E3}" type="datetime1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F7CE51B-D314-4748-A7FB-C6BBF3CC08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fld id="{DA77A13B-D29E-4A31-9A3D-BDF778EEE264}" type="datetime1">
              <a:rPr lang="en-US" smtClean="0"/>
              <a:pPr>
                <a:defRPr/>
              </a:pPr>
              <a:t>5/13/2020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1C30FFA0-8383-48F0-ABBC-CA0378A05A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hf hdr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229600" cy="2667000"/>
          </a:xfrm>
        </p:spPr>
        <p:txBody>
          <a:bodyPr>
            <a:normAutofit/>
          </a:bodyPr>
          <a:lstStyle/>
          <a:p>
            <a:pPr indent="457200" algn="ctr"/>
            <a:r>
              <a:rPr sz="4500" b="1" u="sng" smtClean="0">
                <a:solidFill>
                  <a:srgbClr val="FF0000"/>
                </a:solidFill>
              </a:rPr>
              <a:t>WELCOME</a:t>
            </a:r>
            <a:r>
              <a:rPr sz="3200">
                <a:solidFill>
                  <a:srgbClr val="FF0000"/>
                </a:solidFill>
              </a:rPr>
              <a:t/>
            </a:r>
            <a:br>
              <a:rPr sz="3200">
                <a:solidFill>
                  <a:srgbClr val="FF0000"/>
                </a:solidFill>
              </a:rPr>
            </a:br>
            <a:r>
              <a:rPr sz="3200">
                <a:solidFill>
                  <a:srgbClr val="FF0000"/>
                </a:solidFill>
              </a:rPr>
              <a:t/>
            </a:r>
            <a:br>
              <a:rPr sz="3200">
                <a:solidFill>
                  <a:srgbClr val="FF0000"/>
                </a:solidFill>
              </a:rPr>
            </a:br>
            <a:r>
              <a:rPr sz="3000" b="1">
                <a:solidFill>
                  <a:srgbClr val="FFFF00"/>
                </a:solidFill>
              </a:rPr>
              <a:t>Class: B.Com – Part-2 </a:t>
            </a:r>
            <a:br>
              <a:rPr sz="3000" b="1">
                <a:solidFill>
                  <a:srgbClr val="FFFF00"/>
                </a:solidFill>
              </a:rPr>
            </a:br>
            <a:r>
              <a:rPr sz="3000" b="1">
                <a:solidFill>
                  <a:srgbClr val="FFFF00"/>
                </a:solidFill>
              </a:rPr>
              <a:t>Subject: Business Regulatory Framework</a:t>
            </a:r>
            <a:r>
              <a:rPr sz="2800">
                <a:solidFill>
                  <a:srgbClr val="FFFF00"/>
                </a:solidFill>
              </a:rPr>
              <a:t/>
            </a:r>
            <a:br>
              <a:rPr sz="2800">
                <a:solidFill>
                  <a:srgbClr val="FFFF00"/>
                </a:solidFill>
              </a:rPr>
            </a:br>
            <a:r>
              <a:rPr sz="2800" b="1">
                <a:solidFill>
                  <a:srgbClr val="FFFF00"/>
                </a:solidFill>
              </a:rPr>
              <a:t>TOPIC</a:t>
            </a:r>
            <a:r>
              <a:rPr sz="2800" b="1" smtClean="0">
                <a:solidFill>
                  <a:srgbClr val="FFFF00"/>
                </a:solidFill>
              </a:rPr>
              <a:t>: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Performance of Contract of </a:t>
            </a:r>
            <a:r>
              <a:rPr lang="en-US" sz="2800" dirty="0" smtClean="0">
                <a:solidFill>
                  <a:srgbClr val="FFFF00"/>
                </a:solidFill>
              </a:rPr>
              <a:t>Sale</a:t>
            </a:r>
            <a:endParaRPr sz="2800" b="1">
              <a:solidFill>
                <a:srgbClr val="FFFF00"/>
              </a:solidFill>
            </a:endParaRPr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914400" y="3352800"/>
            <a:ext cx="6934200" cy="3200400"/>
          </a:xfrm>
        </p:spPr>
        <p:txBody>
          <a:bodyPr>
            <a:normAutofit lnSpcReduction="10000"/>
          </a:bodyPr>
          <a:lstStyle/>
          <a:p>
            <a:pPr algn="ctr" eaLnBrk="1" hangingPunct="1"/>
            <a:endParaRPr lang="en-US" sz="4000" b="1" u="sng" dirty="0"/>
          </a:p>
          <a:p>
            <a:pPr algn="ctr" eaLnBrk="1" hangingPunct="1"/>
            <a:r>
              <a:rPr lang="en-US" sz="2600" b="1" u="sng" dirty="0">
                <a:solidFill>
                  <a:schemeClr val="tx1"/>
                </a:solidFill>
              </a:rPr>
              <a:t>Prepared By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 Dr. SHAHID IQBAL 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Guest Faculty,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Marwari College, </a:t>
            </a:r>
            <a:r>
              <a:rPr lang="en-US" sz="2600" b="1" dirty="0" err="1">
                <a:solidFill>
                  <a:schemeClr val="tx1"/>
                </a:solidFill>
              </a:rPr>
              <a:t>Darbhanga</a:t>
            </a:r>
            <a:r>
              <a:rPr lang="en-US" sz="2600" b="1" dirty="0">
                <a:solidFill>
                  <a:schemeClr val="tx1"/>
                </a:solidFill>
              </a:rPr>
              <a:t>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Mobile No. and </a:t>
            </a:r>
            <a:r>
              <a:rPr lang="en-US" sz="2600" b="1" dirty="0" err="1" smtClean="0">
                <a:solidFill>
                  <a:schemeClr val="tx1"/>
                </a:solidFill>
              </a:rPr>
              <a:t>Whatsup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>
                <a:solidFill>
                  <a:schemeClr val="tx1"/>
                </a:solidFill>
              </a:rPr>
              <a:t>No. : 7004160257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Email ID: shahidlnmu@gmail.com</a:t>
            </a:r>
          </a:p>
          <a:p>
            <a:pPr algn="ctr" eaLnBrk="1" hangingPunct="1">
              <a:spcBef>
                <a:spcPts val="200"/>
              </a:spcBef>
            </a:pPr>
            <a:endParaRPr lang="en-US" sz="2500" b="1" dirty="0">
              <a:solidFill>
                <a:schemeClr val="tx1"/>
              </a:solidFill>
            </a:endParaRPr>
          </a:p>
          <a:p>
            <a:pPr algn="ctr" eaLnBrk="1" hangingPunct="1"/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4B983EA-4DB7-458D-B9AE-3F22BC91E938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81000"/>
            <a:ext cx="8229600" cy="6045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3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Performance of Contract of Sale</a:t>
            </a:r>
            <a:r>
              <a:rPr lang="en-US" sz="3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endParaRPr lang="en-US" sz="26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800" dirty="0" smtClean="0">
                <a:latin typeface="Calibri" pitchFamily="34" charset="0"/>
                <a:cs typeface="Calibri" pitchFamily="34" charset="0"/>
              </a:rPr>
              <a:t>According to sec.31 of the Sale of Goods Act, performance of contract of sale means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as regards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seller delivery of goods to the buyer, and as regards the buyer acceptance of the delivery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of the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goods and payment for them, in accordance with the terms of the contract of sale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Delivery of the Goods: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Sec. 2(2) of the Sale of Goods Act defines delivery as a voluntary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transfer of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possession from one person to another. The delivery of goods may be actual, symbolic or</a:t>
            </a:r>
          </a:p>
          <a:p>
            <a:pPr algn="just"/>
            <a:r>
              <a:rPr lang="en-US" sz="2800" dirty="0" smtClean="0">
                <a:latin typeface="Calibri" pitchFamily="34" charset="0"/>
                <a:cs typeface="Calibri" pitchFamily="34" charset="0"/>
              </a:rPr>
              <a:t>constructive.</a:t>
            </a:r>
            <a:endParaRPr lang="en-US" sz="2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538971"/>
            <a:ext cx="8229600" cy="6045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1. </a:t>
            </a:r>
            <a:r>
              <a:rPr lang="en-US" sz="28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Actual </a:t>
            </a:r>
            <a:r>
              <a:rPr lang="en-US" sz="28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delivery: -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When the goods are handed over by the seller to the buyer or his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duly authorized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agent, the delivery is said to be actual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8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2. </a:t>
            </a:r>
            <a:r>
              <a:rPr lang="en-US" sz="28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Symbolic delivery: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Where the goods are bulky and heavy, it is not possible to give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actual delivery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of the goods. In such a case, the control over the goods is transferred by delivery</a:t>
            </a:r>
          </a:p>
          <a:p>
            <a:pPr algn="just"/>
            <a:r>
              <a:rPr lang="en-US" sz="2800" dirty="0" smtClean="0">
                <a:latin typeface="Calibri" pitchFamily="34" charset="0"/>
                <a:cs typeface="Calibri" pitchFamily="34" charset="0"/>
              </a:rPr>
              <a:t>of a symbol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8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3. </a:t>
            </a:r>
            <a:r>
              <a:rPr lang="en-US" sz="28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Constructive delivery or delivery by atonement: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When a person who is in a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possession of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goods accepts or acknowledges holding them on behalf of the buyer, it is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called constructive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delivery.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538971"/>
            <a:ext cx="8229600" cy="6106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Rules regarding delivery: - </a:t>
            </a:r>
            <a:endParaRPr lang="en-US" sz="3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600" dirty="0" smtClean="0">
                <a:latin typeface="Calibri" pitchFamily="34" charset="0"/>
                <a:cs typeface="Calibri" pitchFamily="34" charset="0"/>
              </a:rPr>
              <a:t>Following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are the provision relating to the delivery of goods by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the seller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to the buyer:</a:t>
            </a:r>
          </a:p>
          <a:p>
            <a:pPr algn="just"/>
            <a:r>
              <a:rPr lang="en-US" sz="2600" dirty="0" smtClean="0">
                <a:latin typeface="Calibri" pitchFamily="34" charset="0"/>
                <a:cs typeface="Calibri" pitchFamily="34" charset="0"/>
              </a:rPr>
              <a:t>1. </a:t>
            </a: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Possession of goods: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Delivery should have the effect of putting the buyer in possession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of the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goods. So a delivery to anyone other than the buyer or his agent is insufficient.</a:t>
            </a:r>
          </a:p>
          <a:p>
            <a:pPr algn="just"/>
            <a:r>
              <a:rPr lang="en-US" sz="2600" dirty="0" smtClean="0">
                <a:latin typeface="Calibri" pitchFamily="34" charset="0"/>
                <a:cs typeface="Calibri" pitchFamily="34" charset="0"/>
              </a:rPr>
              <a:t>2. </a:t>
            </a: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Delivery and payment are concurrent conditions:-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The seller should be ready to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hand over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the possession of goods and the buyer should be ready to pay the price.</a:t>
            </a:r>
          </a:p>
          <a:p>
            <a:pPr algn="just"/>
            <a:r>
              <a:rPr lang="en-US" sz="2600" dirty="0" smtClean="0">
                <a:latin typeface="Calibri" pitchFamily="34" charset="0"/>
                <a:cs typeface="Calibri" pitchFamily="34" charset="0"/>
              </a:rPr>
              <a:t>3. </a:t>
            </a: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Part delivery: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A delivery of part of the goods has the effect of delivery provided such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part delivery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is made in progress of the delivery of the whole(Sec. 34)</a:t>
            </a:r>
          </a:p>
          <a:p>
            <a:pPr algn="just"/>
            <a:r>
              <a:rPr lang="en-US" sz="2600" dirty="0" smtClean="0">
                <a:latin typeface="Calibri" pitchFamily="34" charset="0"/>
                <a:cs typeface="Calibri" pitchFamily="34" charset="0"/>
              </a:rPr>
              <a:t>4. </a:t>
            </a: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Buyer to apply for delivery: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Unless expressly agreed to the contrary, the seller is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not bound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to deliver them until the buyer applies for delivery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81000"/>
            <a:ext cx="8229600" cy="64145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600" dirty="0" smtClean="0">
                <a:latin typeface="Calibri" pitchFamily="34" charset="0"/>
                <a:cs typeface="Calibri" pitchFamily="34" charset="0"/>
              </a:rPr>
              <a:t>5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Time of delivery: -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in a contract of sale, the delivery of goods should be made within </a:t>
            </a: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a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reasonable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time unless a time is fixed in the contract.</a:t>
            </a:r>
          </a:p>
          <a:p>
            <a:pPr algn="just"/>
            <a:r>
              <a:rPr lang="en-US" sz="2600" dirty="0" smtClean="0">
                <a:latin typeface="Calibri" pitchFamily="34" charset="0"/>
                <a:cs typeface="Calibri" pitchFamily="34" charset="0"/>
              </a:rPr>
              <a:t>6. </a:t>
            </a: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Place of delivery: -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Where the place of delivery is stated in the contract, the goods must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be delivered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at the specified place during working hours on a working day.</a:t>
            </a:r>
          </a:p>
          <a:p>
            <a:pPr algn="just"/>
            <a:r>
              <a:rPr lang="en-US" sz="2600" dirty="0" smtClean="0">
                <a:latin typeface="Calibri" pitchFamily="34" charset="0"/>
                <a:cs typeface="Calibri" pitchFamily="34" charset="0"/>
              </a:rPr>
              <a:t>7. </a:t>
            </a: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Goods in possession of third person: -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When the goods at the time of sale are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in possession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of a third person, delivery takes place if such third person acknowledges to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the buyer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that he holds the goods on his behalf.</a:t>
            </a:r>
          </a:p>
          <a:p>
            <a:pPr algn="just"/>
            <a:r>
              <a:rPr lang="en-US" sz="2600" dirty="0" smtClean="0">
                <a:latin typeface="Calibri" pitchFamily="34" charset="0"/>
                <a:cs typeface="Calibri" pitchFamily="34" charset="0"/>
              </a:rPr>
              <a:t>8. </a:t>
            </a: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Expenses of delivery: -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The seller should bear the expenses of putting the goods into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a deliverable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state and also the incidental expenses unless otherwise agreed.</a:t>
            </a:r>
          </a:p>
          <a:p>
            <a:pPr algn="just"/>
            <a:r>
              <a:rPr lang="en-US" sz="2600" dirty="0" smtClean="0">
                <a:latin typeface="Calibri" pitchFamily="34" charset="0"/>
                <a:cs typeface="Calibri" pitchFamily="34" charset="0"/>
              </a:rPr>
              <a:t>9. </a:t>
            </a: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Installment delivery: -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Unless both the parties agree, the buyer of goods is not bound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to accept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delivery thereof by installments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81000"/>
            <a:ext cx="8229600" cy="60144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600" dirty="0" smtClean="0">
                <a:latin typeface="Calibri" pitchFamily="34" charset="0"/>
                <a:cs typeface="Calibri" pitchFamily="34" charset="0"/>
              </a:rPr>
              <a:t>10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Delivery to a carrier by </a:t>
            </a:r>
            <a:r>
              <a:rPr lang="en-US" sz="2600" b="1" dirty="0" err="1" smtClean="0">
                <a:latin typeface="Calibri" pitchFamily="34" charset="0"/>
                <a:cs typeface="Calibri" pitchFamily="34" charset="0"/>
              </a:rPr>
              <a:t>wharfinger</a:t>
            </a: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Delivery of goods to a carrier for the purpose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of transmission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to the buyer or the delivery of the goods to a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wharfinger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for safe custody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is prima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facie deemed to be delivery of the goods to the buyer.</a:t>
            </a:r>
          </a:p>
          <a:p>
            <a:pPr algn="just"/>
            <a:r>
              <a:rPr lang="en-US" sz="2600" dirty="0" smtClean="0">
                <a:latin typeface="Calibri" pitchFamily="34" charset="0"/>
                <a:cs typeface="Calibri" pitchFamily="34" charset="0"/>
              </a:rPr>
              <a:t>11. </a:t>
            </a: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Buyer right of examining the goods: -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Where the goods are delivered to the buyer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which he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has not previously examined, he is entitles to examine them for his satisfaction. He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is not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deemed to have accepted them unless and until he has had a reasonable opportunity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for such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examination.</a:t>
            </a:r>
          </a:p>
          <a:p>
            <a:pPr algn="just"/>
            <a:r>
              <a:rPr lang="en-US" sz="2600" dirty="0" smtClean="0">
                <a:latin typeface="Calibri" pitchFamily="34" charset="0"/>
                <a:cs typeface="Calibri" pitchFamily="34" charset="0"/>
              </a:rPr>
              <a:t>12. </a:t>
            </a: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Return of rejected goods: -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A mere fact that goods have been received does not lead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to acceptance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. In certain cases, buyer has a right to reject the goods after having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received them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. In such cases, the buyer is not bound to return the goods to the seller. It should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be sufficient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if he intimate his rejection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81000"/>
            <a:ext cx="8229600" cy="64145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600" dirty="0" smtClean="0">
                <a:latin typeface="Calibri" pitchFamily="34" charset="0"/>
                <a:cs typeface="Calibri" pitchFamily="34" charset="0"/>
              </a:rPr>
              <a:t>13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Examination of goods by the buyer: -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Where goods are delivered to the buyer which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he has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not previously examined, he is not deemed to have accepted them unless and until he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is given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a reasonable opportunity of examining the goods.</a:t>
            </a:r>
          </a:p>
          <a:p>
            <a:pPr algn="just"/>
            <a:r>
              <a:rPr lang="en-US" sz="2600" dirty="0" smtClean="0">
                <a:latin typeface="Calibri" pitchFamily="34" charset="0"/>
                <a:cs typeface="Calibri" pitchFamily="34" charset="0"/>
              </a:rPr>
              <a:t>14. </a:t>
            </a: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When wrong quantity is delivered: -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Where the quantity delivered is different from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the quantity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contracted then, the buyer accepts the goods which are in accordance with the</a:t>
            </a:r>
          </a:p>
          <a:p>
            <a:pPr algn="just"/>
            <a:r>
              <a:rPr lang="en-US" sz="2600" dirty="0" smtClean="0">
                <a:latin typeface="Calibri" pitchFamily="34" charset="0"/>
                <a:cs typeface="Calibri" pitchFamily="34" charset="0"/>
              </a:rPr>
              <a:t>contract and reject the rest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r>
              <a:rPr lang="en-US" sz="2600" dirty="0" smtClean="0">
                <a:latin typeface="Calibri" pitchFamily="34" charset="0"/>
                <a:cs typeface="Calibri" pitchFamily="34" charset="0"/>
              </a:rPr>
              <a:t>15. </a:t>
            </a: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Liability of buyer for neglecting or refusing delivery of goods: -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When a seller is ready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and willing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to deliver the goods and requests the buyer to take delivery, and the buyer fails to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take delivery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within a reasonable time of that request, the buyer is liable to compensate the seller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for any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loss arising due to his neglect or refusal to take delivery plus a reasonable charge for the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care and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custody of the goods.</a:t>
            </a:r>
            <a:endParaRPr lang="en-US" sz="2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algn="ctr"/>
            <a:r>
              <a:rPr lang="en-US" sz="5000" dirty="0">
                <a:solidFill>
                  <a:srgbClr val="FF0000"/>
                </a:solidFill>
              </a:rPr>
              <a:t>Thank You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4236</TotalTime>
  <Words>912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Foundry</vt:lpstr>
      <vt:lpstr>WELCOME  Class: B.Com – Part-2  Subject: Business Regulatory Framework TOPIC:  Performance of Contract of Sale</vt:lpstr>
      <vt:lpstr>Slide 2</vt:lpstr>
      <vt:lpstr>Slide 3</vt:lpstr>
      <vt:lpstr>Slide 4</vt:lpstr>
      <vt:lpstr>Slide 5</vt:lpstr>
      <vt:lpstr>Slide 6</vt:lpstr>
      <vt:lpstr>Slide 7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389</cp:revision>
  <dcterms:created xsi:type="dcterms:W3CDTF">2011-08-23T10:02:56Z</dcterms:created>
  <dcterms:modified xsi:type="dcterms:W3CDTF">2020-05-13T07:47:19Z</dcterms:modified>
</cp:coreProperties>
</file>